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1857375"/>
  <p:embeddedFontLst>
    <p:embeddedFont>
      <p:font typeface="IBM Plex Mono SemiBold"/>
      <p:regular r:id="rId53"/>
      <p:bold r:id="rId54"/>
      <p:italic r:id="rId55"/>
      <p:boldItalic r:id="rId56"/>
    </p:embeddedFont>
    <p:embeddedFont>
      <p:font typeface="IBM Plex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jifyLqzF6//fKdUX2xedCgCUmQ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Mon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MonoSemiBold-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bold.fntdata"/><Relationship Id="rId13" Type="http://schemas.openxmlformats.org/officeDocument/2006/relationships/slide" Target="slides/slide8.xml"/><Relationship Id="rId57" Type="http://schemas.openxmlformats.org/officeDocument/2006/relationships/font" Target="fonts/IBMPlexMono-regular.fntdata"/><Relationship Id="rId12" Type="http://schemas.openxmlformats.org/officeDocument/2006/relationships/slide" Target="slides/slide7.xml"/><Relationship Id="rId56" Type="http://schemas.openxmlformats.org/officeDocument/2006/relationships/font" Target="fonts/IBMPlexMono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IBMPlexMono-italic.fntdata"/><Relationship Id="rId14" Type="http://schemas.openxmlformats.org/officeDocument/2006/relationships/slide" Target="slides/slide9.xml"/><Relationship Id="rId58" Type="http://schemas.openxmlformats.org/officeDocument/2006/relationships/font" Target="fonts/IBMPlex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hyperlink" Target="https://github.com/Chen-G07/Coursera/blob/main/Applied%20Data%20Science%20Capstone%20Projet/Lab%202%20Data%20wrangling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hyperlink" Target="https://github.com/Chen-G07/Coursera/blob/main/Applied%20Data%20Science%20Capstone%20Projet/EDA%20with%20Visualiza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hyperlink" Target="https://github.com/Chen-G07/Coursera/blob/main/Applied%20Data%20Science%20Capstone%20Projet/SQL%20Notebook%20for%20Peer%20Assignment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github.com/Chen-G07/Coursera/blob/main/Applied%20Data%20Science%20Capstone%20Projet/Interactive%20Visual%20Analytics%20with%20Folium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github.com/Chen-G07/Coursera/blob/main/Applied%20Data%20Science%20Capstone%20Projet/Build%20an%20Interactive%20Dashboard%20with%20Plotly%20Dash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hyperlink" Target="https://github.com/Chen-G07/Coursera/blob/main/Applied%20Data%20Science%20Capstone%20Projet/Machine%20Learning%20Prediction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hyperlink" Target="https://github.com/Chen-G07/Coursera/blob/main/Applied%20Data%20Science%20Capstone%20Projet/Lab%201%20Collecting%20the%20data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hyperlink" Target="https://github.com/Chen-G07/Coursera/blob/main/Applied%20Data%20Science%20Capstone%20Projet/Data%20Collection%20with%20Web%20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Chenyu GAO</a:t>
            </a:r>
            <a:endParaRPr sz="1800">
              <a:solidFill>
                <a:schemeClr val="l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July 2025</a:t>
            </a:r>
            <a:endParaRPr/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770000" y="1825625"/>
            <a:ext cx="105156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Create a training label with landing outcomes where successful = 1 &amp; failure = 0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Outcome column has two components: ‘Mission Outcome’ ‘Landing Location’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New training label column ‘class’ with a value of 1 if ‘Mission Outcome’ is True and 0 otherwise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https://github.com/Chen-G07/Coursera/blob/main/Applied%20Data%20Science%20Capstone%20Projet/Lab%202%20Data%20wrangling.ipynb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Plots Used:</a:t>
            </a:r>
            <a:br>
              <a:rPr lang="en-US" sz="2200">
                <a:solidFill>
                  <a:srgbClr val="292929"/>
                </a:solidFill>
              </a:rPr>
            </a:br>
            <a:endParaRPr sz="2200">
              <a:solidFill>
                <a:srgbClr val="292929"/>
              </a:solidFill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en-US" sz="1700">
                <a:solidFill>
                  <a:schemeClr val="accent1"/>
                </a:solidFill>
              </a:rPr>
              <a:t>Flight Number vs. Payload Mass, Flight Number vs. Launch Site, Payload Mass vs. Launch Site,  Orbit vs. Success Rate, Flight Number vs. Orbit, Payload vs Orbit, and Success Yearly Trend</a:t>
            </a:r>
            <a:br>
              <a:rPr lang="en-US" sz="1700">
                <a:solidFill>
                  <a:schemeClr val="accent1"/>
                </a:solidFill>
              </a:rPr>
            </a:br>
            <a:endParaRPr sz="1700">
              <a:solidFill>
                <a:schemeClr val="accent1"/>
              </a:solidFill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en-US" sz="1700">
                <a:solidFill>
                  <a:schemeClr val="accent1"/>
                </a:solidFill>
              </a:rPr>
              <a:t>Scatter plots, line charts, and bar plots were used to compare relationships between variables to decide if a relationship exists so that they could be used in training the machine learning model</a:t>
            </a:r>
            <a:br>
              <a:rPr lang="en-US" sz="1700">
                <a:solidFill>
                  <a:schemeClr val="accent1"/>
                </a:solidFill>
              </a:rPr>
            </a:br>
            <a:br>
              <a:rPr lang="en-US" sz="1700">
                <a:solidFill>
                  <a:schemeClr val="accent1"/>
                </a:solidFill>
              </a:rPr>
            </a:br>
            <a:br>
              <a:rPr lang="en-US" sz="1700">
                <a:solidFill>
                  <a:schemeClr val="accent1"/>
                </a:solidFill>
              </a:rPr>
            </a:br>
            <a:endParaRPr sz="17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https://github.com/Chen-G07/Coursera/blob/main/Applied%20Data%20Science%20Capstone%20Projet/EDA%20with%20Visualization.ipynb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12"/>
          <p:cNvSpPr txBox="1"/>
          <p:nvPr>
            <p:ph idx="1" type="body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https://github.com/Chen-G07/Coursera/blob/main/Applied%20Data%20Science%20Capstone%20Projet/SQL%20Notebook%20for%20Peer%20Assignment.ipynb</a:t>
            </a:r>
            <a:endParaRPr sz="1000">
              <a:solidFill>
                <a:srgbClr val="292929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❏"/>
            </a:pPr>
            <a:r>
              <a:rPr lang="en-US" sz="1200">
                <a:solidFill>
                  <a:srgbClr val="292929"/>
                </a:solidFill>
              </a:rPr>
              <a:t>D</a:t>
            </a:r>
            <a:r>
              <a:rPr lang="en-US" sz="1200">
                <a:solidFill>
                  <a:schemeClr val="dk1"/>
                </a:solidFill>
              </a:rPr>
              <a:t>isplay the names of the unique launch sites in the space mission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</a:rPr>
              <a:t>Display 5 records where launch sites begin with the string 'CCA'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</a:rPr>
              <a:t>Display the total payload mass carried by boosters launched by NASA (CRS)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</a:rPr>
              <a:t>Display average payload mass carried by booster version F9 v1.1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</a:rPr>
              <a:t>List the date when the first </a:t>
            </a:r>
            <a:r>
              <a:rPr lang="en-US" sz="1200">
                <a:solidFill>
                  <a:schemeClr val="dk1"/>
                </a:solidFill>
              </a:rPr>
              <a:t>successful</a:t>
            </a:r>
            <a:r>
              <a:rPr lang="en-US" sz="1200">
                <a:solidFill>
                  <a:schemeClr val="dk1"/>
                </a:solidFill>
              </a:rPr>
              <a:t> landing outcome in ground pad was </a:t>
            </a:r>
            <a:r>
              <a:rPr lang="en-US" sz="1200">
                <a:solidFill>
                  <a:schemeClr val="dk1"/>
                </a:solidFill>
              </a:rPr>
              <a:t>achieved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</a:rPr>
              <a:t>List the names of the boosters which have success in drone ship and have payload mass greater than 4000 but less than 6000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</a:rPr>
              <a:t>List the total number of successful and failure mission outcomes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</a:rPr>
              <a:t>List all the booster_versions that have carried the maximum payload mass, using a subquery with a suitable aggregate function.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</a:rPr>
              <a:t>List the records which will display the month names, failure landing_outcomes in drone ship ,booster versions, launch_site for the months in year 2015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</a:rPr>
              <a:t>Rank the count of landing outcomes (such as Failure (drone ship) or Success (ground pad)) between the date 2010-06-04 and 2017-03-20, in descending order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8" name="Google Shape;168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75" name="Google Shape;175;p13"/>
          <p:cNvSpPr txBox="1"/>
          <p:nvPr/>
        </p:nvSpPr>
        <p:spPr>
          <a:xfrm>
            <a:off x="838200" y="2319975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Folium maps mark Launch Sites, successful and unsuccessful landings, and a proximity example to key locations: Railway, Highway, Coast, and City.</a:t>
            </a:r>
            <a:endParaRPr sz="1500"/>
          </a:p>
        </p:txBody>
      </p:sp>
      <p:sp>
        <p:nvSpPr>
          <p:cNvPr id="176" name="Google Shape;176;p13"/>
          <p:cNvSpPr txBox="1"/>
          <p:nvPr/>
        </p:nvSpPr>
        <p:spPr>
          <a:xfrm>
            <a:off x="838200" y="3315825"/>
            <a:ext cx="103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https://github.com/Chen-G07/Coursera/blob/main/Applied%20Data%20Science%20Capstone%20Projet/Interactive%20Visual%20Analytics%20with%20Folium.ipynb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  <p:sp>
        <p:nvSpPr>
          <p:cNvPr id="183" name="Google Shape;183;p14"/>
          <p:cNvSpPr txBox="1"/>
          <p:nvPr/>
        </p:nvSpPr>
        <p:spPr>
          <a:xfrm>
            <a:off x="838200" y="1889925"/>
            <a:ext cx="1051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Dashboard includes a pie chart and a scatter plot ：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The pie chart is used to visualize launch site success rate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The scatter plot can help us see how success varies across launch sites, payload mass, and booster version category</a:t>
            </a:r>
            <a:endParaRPr sz="1500"/>
          </a:p>
        </p:txBody>
      </p:sp>
      <p:sp>
        <p:nvSpPr>
          <p:cNvPr id="184" name="Google Shape;184;p14"/>
          <p:cNvSpPr txBox="1"/>
          <p:nvPr/>
        </p:nvSpPr>
        <p:spPr>
          <a:xfrm>
            <a:off x="838200" y="3315825"/>
            <a:ext cx="103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https://github.com/Chen-G07/Coursera/blob/main/Applied%20Data%20Science%20Capstone%20Projet/Build%20an%20Interactive%20Dashboard%20with%20Plotly%20Dash.py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  <p:sp>
        <p:nvSpPr>
          <p:cNvPr id="191" name="Google Shape;191;p15"/>
          <p:cNvSpPr txBox="1"/>
          <p:nvPr/>
        </p:nvSpPr>
        <p:spPr>
          <a:xfrm>
            <a:off x="2259350" y="2444450"/>
            <a:ext cx="7536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>
                <a:solidFill>
                  <a:schemeClr val="hlink"/>
                </a:solidFill>
                <a:hlinkClick r:id="rId4"/>
              </a:rPr>
              <a:t>https://github.com/Chen-G07/Coursera/blob/main/Applied%20Data%20Science%20Capstone%20Projet/Machine%20Learning%20Prediction.ipynb</a:t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8" name="Google Shape;198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11" name="Google Shape;2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75" y="1892850"/>
            <a:ext cx="11185475" cy="225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/>
        </p:nvSpPr>
        <p:spPr>
          <a:xfrm>
            <a:off x="1097750" y="4538050"/>
            <a:ext cx="920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Explanation: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• The CCAFS SLC 40 launch site has about a half of all launches.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• VAFB SLC 4E and KSC LC 39A have higher success rates.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219" name="Google Shape;2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3063"/>
            <a:ext cx="12191999" cy="245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577175" y="4413575"/>
            <a:ext cx="939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Explanation: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• Most of the launches with payload mass over 8000 kg were successful.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27" name="Google Shape;2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50" y="1700800"/>
            <a:ext cx="5131825" cy="34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/>
        </p:nvSpPr>
        <p:spPr>
          <a:xfrm>
            <a:off x="5742675" y="2905650"/>
            <a:ext cx="630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Explanation: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• Orbits with 100% success rate: ES-L1, GEO, HEO, SSO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• Orbits with 0% success rate: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• Orbits with success rate between 50% and 85%: GTO, ISS, LEO, MEO, PO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6424"/>
            <a:ext cx="11887199" cy="23940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940850" y="4300400"/>
            <a:ext cx="1017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Explanation: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• There seems to be no relationship between flight number when in GTO orbit.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68299"/>
            <a:ext cx="11887199" cy="239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050" y="1575450"/>
            <a:ext cx="7203550" cy="48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  <p:pic>
        <p:nvPicPr>
          <p:cNvPr id="257" name="Google Shape;2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025" y="1740625"/>
            <a:ext cx="9967951" cy="39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225" y="1341949"/>
            <a:ext cx="8409971" cy="519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00" y="2203862"/>
            <a:ext cx="11887201" cy="270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54899"/>
            <a:ext cx="11887200" cy="249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7286"/>
            <a:ext cx="12191999" cy="351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8699"/>
            <a:ext cx="11887197" cy="343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958896" y="1700407"/>
            <a:ext cx="100410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5782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1">
              <a:solidFill>
                <a:schemeClr val="accent1"/>
              </a:solidFill>
            </a:endParaRPr>
          </a:p>
          <a:p>
            <a:pPr indent="-325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Data collection</a:t>
            </a:r>
            <a:endParaRPr sz="1641">
              <a:solidFill>
                <a:schemeClr val="accent1"/>
              </a:solidFill>
            </a:endParaRPr>
          </a:p>
          <a:p>
            <a:pPr indent="-325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Data wrangling</a:t>
            </a:r>
            <a:endParaRPr sz="1641">
              <a:solidFill>
                <a:schemeClr val="accent1"/>
              </a:solidFill>
            </a:endParaRPr>
          </a:p>
          <a:p>
            <a:pPr indent="-325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Exploratory Data Analysis with Data Visualization</a:t>
            </a:r>
            <a:endParaRPr sz="1641">
              <a:solidFill>
                <a:schemeClr val="accent1"/>
              </a:solidFill>
            </a:endParaRPr>
          </a:p>
          <a:p>
            <a:pPr indent="-325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Exploratory Data Analysis with SQL</a:t>
            </a:r>
            <a:endParaRPr sz="1641">
              <a:solidFill>
                <a:schemeClr val="accent1"/>
              </a:solidFill>
            </a:endParaRPr>
          </a:p>
          <a:p>
            <a:pPr indent="-325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Building an interactive map with Folium</a:t>
            </a:r>
            <a:endParaRPr sz="1641">
              <a:solidFill>
                <a:schemeClr val="accent1"/>
              </a:solidFill>
            </a:endParaRPr>
          </a:p>
          <a:p>
            <a:pPr indent="-325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Building a Dashboard with Plotly Dash</a:t>
            </a:r>
            <a:endParaRPr sz="1641">
              <a:solidFill>
                <a:schemeClr val="accent1"/>
              </a:solidFill>
            </a:endParaRPr>
          </a:p>
          <a:p>
            <a:pPr indent="-325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Predictive analysis (Classification)</a:t>
            </a:r>
            <a:endParaRPr sz="164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1">
              <a:solidFill>
                <a:schemeClr val="accent1"/>
              </a:solidFill>
            </a:endParaRPr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1">
              <a:solidFill>
                <a:schemeClr val="accent1"/>
              </a:solidFill>
            </a:endParaRPr>
          </a:p>
          <a:p>
            <a:pPr indent="-325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Exploratory Data Analysis results</a:t>
            </a:r>
            <a:endParaRPr sz="1641">
              <a:solidFill>
                <a:schemeClr val="accent1"/>
              </a:solidFill>
            </a:endParaRPr>
          </a:p>
          <a:p>
            <a:pPr indent="-325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Interactive analytics demo in screenshots</a:t>
            </a:r>
            <a:endParaRPr sz="1641">
              <a:solidFill>
                <a:schemeClr val="accent1"/>
              </a:solidFill>
            </a:endParaRPr>
          </a:p>
          <a:p>
            <a:pPr indent="-325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en-US" sz="1641">
                <a:solidFill>
                  <a:schemeClr val="accent1"/>
                </a:solidFill>
              </a:rPr>
              <a:t>Predictive analysis results</a:t>
            </a:r>
            <a:endParaRPr sz="25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4899"/>
            <a:ext cx="11887201" cy="386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400" y="1330624"/>
            <a:ext cx="8409971" cy="5260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1099"/>
            <a:ext cx="11887200" cy="39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320" name="Google Shape;3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5149"/>
            <a:ext cx="11887200" cy="39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1&gt;</a:t>
            </a:r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575" y="1534324"/>
            <a:ext cx="9127846" cy="463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2&gt;</a:t>
            </a:r>
            <a:endParaRPr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300" y="1545649"/>
            <a:ext cx="8276015" cy="46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3&gt;</a:t>
            </a:r>
            <a:endParaRPr/>
          </a:p>
        </p:txBody>
      </p:sp>
      <p:pic>
        <p:nvPicPr>
          <p:cNvPr id="346" name="Google Shape;3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75" y="1455124"/>
            <a:ext cx="9958860" cy="46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1&gt;</a:t>
            </a:r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2024"/>
            <a:ext cx="11887201" cy="3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47377" y="1705634"/>
            <a:ext cx="94866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Project background and context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83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3">
                <a:solidFill>
                  <a:schemeClr val="accent1"/>
                </a:solidFill>
              </a:rPr>
              <a:t>SpaceX is the most successful company of the commercial space</a:t>
            </a:r>
            <a:endParaRPr sz="1783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3">
                <a:solidFill>
                  <a:schemeClr val="accent1"/>
                </a:solidFill>
              </a:rPr>
              <a:t>age, making space travel affordable. We would like to determine if the first stage will land, we can determine the cost of a launch. Based on public information and machine learning</a:t>
            </a:r>
            <a:endParaRPr sz="1783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3">
                <a:solidFill>
                  <a:schemeClr val="accent1"/>
                </a:solidFill>
              </a:rPr>
              <a:t>models, we are going to predict if SpaceX will reuse the first stage.</a:t>
            </a:r>
            <a:endParaRPr sz="1783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Problems you want to find answers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83">
              <a:solidFill>
                <a:schemeClr val="accent1"/>
              </a:solidFill>
            </a:endParaRPr>
          </a:p>
          <a:p>
            <a:pPr indent="-34187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84"/>
              <a:buChar char="•"/>
            </a:pPr>
            <a:r>
              <a:rPr lang="en-US" sz="1783">
                <a:solidFill>
                  <a:schemeClr val="accent1"/>
                </a:solidFill>
              </a:rPr>
              <a:t>How do variables such as payload mass, launch site, number of flights, and orbits affect the success of the first stage landing?</a:t>
            </a:r>
            <a:endParaRPr sz="1783">
              <a:solidFill>
                <a:schemeClr val="accent1"/>
              </a:solidFill>
            </a:endParaRPr>
          </a:p>
          <a:p>
            <a:pPr indent="-34187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84"/>
              <a:buChar char="•"/>
            </a:pPr>
            <a:r>
              <a:rPr lang="en-US" sz="1783">
                <a:solidFill>
                  <a:schemeClr val="accent1"/>
                </a:solidFill>
              </a:rPr>
              <a:t>What is the best algorithm that can be used for binary classification in this case?</a:t>
            </a:r>
            <a:endParaRPr sz="2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2&gt;</a:t>
            </a:r>
            <a:endParaRPr/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1099"/>
            <a:ext cx="11887201" cy="363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3&gt;</a:t>
            </a:r>
            <a:endParaRPr/>
          </a:p>
        </p:txBody>
      </p:sp>
      <p:pic>
        <p:nvPicPr>
          <p:cNvPr id="372" name="Google Shape;3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9699"/>
            <a:ext cx="11887201" cy="319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43"/>
          <p:cNvSpPr txBox="1"/>
          <p:nvPr>
            <p:ph idx="1" type="body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Visualize the built model accuracy for all built classification models, in a bar chart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which model has the highest classification accuracy</a:t>
            </a:r>
            <a:endParaRPr/>
          </a:p>
        </p:txBody>
      </p:sp>
      <p:sp>
        <p:nvSpPr>
          <p:cNvPr id="384" name="Google Shape;384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99" y="2082124"/>
            <a:ext cx="5791200" cy="316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confusion matrix of the best performing model with an explanation </a:t>
            </a:r>
            <a:endParaRPr/>
          </a:p>
        </p:txBody>
      </p:sp>
      <p:sp>
        <p:nvSpPr>
          <p:cNvPr id="392" name="Google Shape;392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350" y="2716150"/>
            <a:ext cx="34290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5"/>
          <p:cNvSpPr txBox="1"/>
          <p:nvPr>
            <p:ph idx="1" type="body"/>
          </p:nvPr>
        </p:nvSpPr>
        <p:spPr>
          <a:xfrm>
            <a:off x="769991" y="1875050"/>
            <a:ext cx="10818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CCAFS SLC 40 launch site has about a half of all launches.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VAFB SLC 4E and KSC LC 39A have higher success rates.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Most of the launches with payload mass over 8000 kg were successful.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00" name="Google Shape;400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770011" y="1859522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THANK YOU !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PROFESSORS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COURSERA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REVIEWER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08" name="Google Shape;408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770001" y="1433701"/>
            <a:ext cx="9392400" cy="4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200"/>
              <a:buFont typeface="Arial"/>
              <a:buNone/>
            </a:pPr>
            <a:r>
              <a:rPr lang="en-US" sz="1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"/>
          </a:p>
          <a:p>
            <a:pPr indent="-2032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</a:rPr>
              <a:t>Data collection methodology</a:t>
            </a:r>
            <a:endParaRPr sz="18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lang="en-US" sz="1200">
                <a:solidFill>
                  <a:schemeClr val="accent1"/>
                </a:solidFill>
              </a:rPr>
              <a:t>- Using SpaceX Rest API</a:t>
            </a:r>
            <a:endParaRPr sz="12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lang="en-US" sz="1200">
                <a:solidFill>
                  <a:schemeClr val="accent1"/>
                </a:solidFill>
              </a:rPr>
              <a:t>- Using Web </a:t>
            </a:r>
            <a:r>
              <a:rPr lang="en-US" sz="1200">
                <a:solidFill>
                  <a:schemeClr val="accent1"/>
                </a:solidFill>
              </a:rPr>
              <a:t>Scraping</a:t>
            </a:r>
            <a:r>
              <a:rPr lang="en-US" sz="1200">
                <a:solidFill>
                  <a:schemeClr val="accent1"/>
                </a:solidFill>
              </a:rPr>
              <a:t> from Wikipedia</a:t>
            </a:r>
            <a:endParaRPr sz="1200">
              <a:solidFill>
                <a:schemeClr val="accent1"/>
              </a:solidFill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</a:rPr>
              <a:t>Performed data wrangling</a:t>
            </a:r>
            <a:endParaRPr sz="18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lang="en-US" sz="1200">
                <a:solidFill>
                  <a:schemeClr val="accent1"/>
                </a:solidFill>
              </a:rPr>
              <a:t>- Filtering the data</a:t>
            </a:r>
            <a:endParaRPr sz="12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lang="en-US" sz="1200">
                <a:solidFill>
                  <a:schemeClr val="accent1"/>
                </a:solidFill>
              </a:rPr>
              <a:t>- Dealing with missing values</a:t>
            </a:r>
            <a:endParaRPr sz="12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lang="en-US" sz="1200">
                <a:solidFill>
                  <a:schemeClr val="accent1"/>
                </a:solidFill>
              </a:rPr>
              <a:t>- Using One Hot Encoding to prepare the data to a binary classification</a:t>
            </a:r>
            <a:endParaRPr sz="1800">
              <a:solidFill>
                <a:srgbClr val="292929"/>
              </a:solidFill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</a:rPr>
              <a:t>Performed exploratory data analysis (EDA) using visualization and SQL</a:t>
            </a:r>
            <a:endParaRPr sz="1800">
              <a:solidFill>
                <a:srgbClr val="292929"/>
              </a:solidFill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</a:rPr>
              <a:t>Performed interactive visual analytics using Folium and Plotly Dash</a:t>
            </a:r>
            <a:endParaRPr sz="1800">
              <a:solidFill>
                <a:srgbClr val="292929"/>
              </a:solidFill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</a:rPr>
              <a:t>Performed predictive analysis using classification models</a:t>
            </a:r>
            <a:endParaRPr sz="18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lang="en-US" sz="1200">
                <a:solidFill>
                  <a:schemeClr val="accent1"/>
                </a:solidFill>
              </a:rPr>
              <a:t>- Building, tuning and evaluation of classification models to ensure the best </a:t>
            </a:r>
            <a:r>
              <a:rPr lang="en-US" sz="1200">
                <a:solidFill>
                  <a:schemeClr val="accent1"/>
                </a:solidFill>
              </a:rPr>
              <a:t>results</a:t>
            </a:r>
            <a:endParaRPr sz="12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93675" lvl="0" marL="2286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ts val="550"/>
              <a:buFont typeface="Arial"/>
              <a:buNone/>
            </a:pPr>
            <a:r>
              <a:t/>
            </a:r>
            <a:endParaRPr sz="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ts val="550"/>
              <a:buFont typeface="Arial"/>
              <a:buNone/>
            </a:pPr>
            <a:r>
              <a:t/>
            </a:r>
            <a:endParaRPr sz="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ts val="550"/>
              <a:buFont typeface="Arial"/>
              <a:buNone/>
            </a:pPr>
            <a:r>
              <a:t/>
            </a:r>
            <a:endParaRPr sz="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ts val="550"/>
              <a:buFont typeface="Arial"/>
              <a:buNone/>
            </a:pPr>
            <a:r>
              <a:t/>
            </a:r>
            <a:endParaRPr sz="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770000" y="2386788"/>
            <a:ext cx="9936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accent1"/>
                </a:solidFill>
              </a:rPr>
              <a:t>Data collection process involved a combination of API requests from Space X public API and web scraping data from a table in Space X’s Wikipedia entry ：</a:t>
            </a:r>
            <a:endParaRPr b="1" sz="17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Space X API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Wikipedia Webscrape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  <p:pic>
        <p:nvPicPr>
          <p:cNvPr id="137" name="Google Shape;13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450" y="1590150"/>
            <a:ext cx="7316700" cy="42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 txBox="1"/>
          <p:nvPr/>
        </p:nvSpPr>
        <p:spPr>
          <a:xfrm>
            <a:off x="7288075" y="41080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https://github.com/Chen-G07/Coursera/blob/main/Applied%20Data%20Science%20Capstone%20Projet/Lab%201%20Collecting%20the%20data.ipynb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46" name="Google Shape;14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875" y="1850212"/>
            <a:ext cx="443865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/>
          <p:nvPr/>
        </p:nvSpPr>
        <p:spPr>
          <a:xfrm>
            <a:off x="1999700" y="5988638"/>
            <a:ext cx="8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5"/>
              </a:rPr>
              <a:t>https://github.com/Chen-G07/Coursera/blob/main/Applied%20Data%20Science%20Capstone%20Projet/Data%20Collection%20with%20Web%20Scraping.ipynb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